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&amp;ehk=wgabnXf3SAbufE8xbLmLxA&amp;pid=OfficeInsert" ContentType="image/jpe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69" r:id="rId4"/>
    <p:sldId id="268" r:id="rId5"/>
    <p:sldId id="271" r:id="rId6"/>
    <p:sldId id="264" r:id="rId7"/>
    <p:sldId id="265" r:id="rId8"/>
    <p:sldId id="266" r:id="rId9"/>
    <p:sldId id="260" r:id="rId10"/>
    <p:sldId id="263" r:id="rId11"/>
    <p:sldId id="267" r:id="rId12"/>
    <p:sldId id="261" r:id="rId13"/>
    <p:sldId id="259" r:id="rId14"/>
    <p:sldId id="258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096AF6-6497-4775-8CF2-B3B94C12CA74}">
          <p14:sldIdLst>
            <p14:sldId id="257"/>
            <p14:sldId id="262"/>
            <p14:sldId id="269"/>
            <p14:sldId id="268"/>
            <p14:sldId id="271"/>
            <p14:sldId id="264"/>
            <p14:sldId id="265"/>
            <p14:sldId id="266"/>
            <p14:sldId id="260"/>
            <p14:sldId id="263"/>
            <p14:sldId id="267"/>
            <p14:sldId id="261"/>
            <p14:sldId id="259"/>
            <p14:sldId id="258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84" y="4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16 x 19_Natural Science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4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9267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9267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8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8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5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01174"/>
            <a:ext cx="4038600" cy="24019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01174"/>
            <a:ext cx="4038600" cy="24019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4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2181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9759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7413"/>
            <a:ext cx="4040188" cy="1935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29759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777413"/>
            <a:ext cx="4041775" cy="1935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5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2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5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4646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5752"/>
            <a:ext cx="5111750" cy="37888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96184"/>
            <a:ext cx="3008313" cy="23984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5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83939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99373"/>
            <a:ext cx="5486400" cy="25845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899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16 x 19_Natural Science_ins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894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7517"/>
            <a:ext cx="8229600" cy="242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1263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BE521-19B5-EB43-9C87-FBA2146CFD8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1263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1263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F35A2-68FB-EB43-B4D0-A956B2E06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2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&amp;ehk=wgabnXf3SAbufE8xbLmLxA&amp;pid=OfficeInsert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700" b="1" cap="small" dirty="0"/>
              <a:t>Replacing the Lab Manual with a Learning Management System in Physics Investigations for K-4 Pre-Service Teachers</a:t>
            </a:r>
            <a:br>
              <a:rPr lang="en-US" sz="2700" dirty="0"/>
            </a:br>
            <a:r>
              <a:rPr lang="en-US" sz="2700" b="1" dirty="0"/>
              <a:t> 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Stanley Sobolewski</a:t>
            </a:r>
            <a:endParaRPr lang="en-US" dirty="0"/>
          </a:p>
          <a:p>
            <a:r>
              <a:rPr lang="en-US" b="1" dirty="0"/>
              <a:t>Muhammad Z. Numan</a:t>
            </a:r>
            <a:endParaRPr lang="en-US" dirty="0"/>
          </a:p>
          <a:p>
            <a:r>
              <a:rPr lang="en-US" i="1" dirty="0"/>
              <a:t>Department of Physics, Indiana University of Pennsylvania, Indiana, Pennsylvania 15705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4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204" y="2176193"/>
            <a:ext cx="4178595" cy="25364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Students enter data in the “quiz tab”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72" y="2348405"/>
            <a:ext cx="2461260" cy="21920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805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8943"/>
            <a:ext cx="8229600" cy="857250"/>
          </a:xfrm>
        </p:spPr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14 item MC content quiz </a:t>
            </a:r>
          </a:p>
          <a:p>
            <a:pPr marL="0" indent="0">
              <a:buNone/>
            </a:pPr>
            <a:r>
              <a:rPr lang="en-US" dirty="0"/>
              <a:t>Questionnaire about the preference of on line delivery  versus paper and pencil</a:t>
            </a:r>
          </a:p>
          <a:p>
            <a:pPr marL="0" indent="0">
              <a:buNone/>
            </a:pPr>
            <a:r>
              <a:rPr lang="en-US" dirty="0"/>
              <a:t>Counted number of words in student’s answers.</a:t>
            </a:r>
          </a:p>
        </p:txBody>
      </p:sp>
    </p:spTree>
    <p:extLst>
      <p:ext uri="{BB962C8B-B14F-4D97-AF65-F5344CB8AC3E}">
        <p14:creationId xmlns:p14="http://schemas.microsoft.com/office/powerpoint/2010/main" val="3439749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Students write more when keyboarding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words per response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“Describe how the magnification changed as you changed the distance from the paper to the lens. Does the magnification get larger or smaller with distance?”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560633"/>
              </p:ext>
            </p:extLst>
          </p:nvPr>
        </p:nvGraphicFramePr>
        <p:xfrm>
          <a:off x="433388" y="3188765"/>
          <a:ext cx="40640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593887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66734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843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 words/answer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 words/answer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60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SD = 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SD = 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42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524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average gain, calculated by dividing the difference between each student’s pre-test and post-test scores by that student's pre-test score was found to be 0.052.  The Two-Tailed Sig was 0.869 indicating an insignificant difference.</a:t>
            </a:r>
          </a:p>
          <a:p>
            <a:r>
              <a:rPr lang="en-US" sz="2400" dirty="0"/>
              <a:t> 40% of the student’s scores actually dropped after the laboratory session.</a:t>
            </a:r>
          </a:p>
        </p:txBody>
      </p:sp>
    </p:spTree>
    <p:extLst>
      <p:ext uri="{BB962C8B-B14F-4D97-AF65-F5344CB8AC3E}">
        <p14:creationId xmlns:p14="http://schemas.microsoft.com/office/powerpoint/2010/main" val="129227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Reaction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279908"/>
            <a:ext cx="4038600" cy="2401958"/>
          </a:xfrm>
        </p:spPr>
        <p:txBody>
          <a:bodyPr>
            <a:normAutofit/>
          </a:bodyPr>
          <a:lstStyle/>
          <a:p>
            <a:r>
              <a:rPr lang="en-US" dirty="0"/>
              <a:t>None of the students felt the computer delivered lab was easier than the paper and pencil lab.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students felt the paper and pencil delivery was easier to use. 28% felt paper and pencil was much easier and 42% felt paper and pencil was a little easier</a:t>
            </a:r>
          </a:p>
        </p:txBody>
      </p:sp>
    </p:spTree>
    <p:extLst>
      <p:ext uri="{BB962C8B-B14F-4D97-AF65-F5344CB8AC3E}">
        <p14:creationId xmlns:p14="http://schemas.microsoft.com/office/powerpoint/2010/main" val="2174258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01174"/>
            <a:ext cx="4774020" cy="21432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/>
              <a:t>(Not much)</a:t>
            </a:r>
          </a:p>
          <a:p>
            <a:pPr marL="0" indent="0">
              <a:buNone/>
            </a:pPr>
            <a:r>
              <a:rPr lang="en-US" dirty="0"/>
              <a:t>Learning is a wash</a:t>
            </a:r>
          </a:p>
          <a:p>
            <a:pPr marL="0" indent="0">
              <a:buNone/>
            </a:pPr>
            <a:r>
              <a:rPr lang="en-US" dirty="0"/>
              <a:t>Students prefer paper and pencil for this activity</a:t>
            </a:r>
          </a:p>
          <a:p>
            <a:pPr marL="0" indent="0">
              <a:buNone/>
            </a:pPr>
            <a:r>
              <a:rPr lang="en-US" dirty="0"/>
              <a:t>We should continue to develop on line activities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6521" y="2626242"/>
            <a:ext cx="267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Suggestions?</a:t>
            </a:r>
          </a:p>
        </p:txBody>
      </p:sp>
    </p:spTree>
    <p:extLst>
      <p:ext uri="{BB962C8B-B14F-4D97-AF65-F5344CB8AC3E}">
        <p14:creationId xmlns:p14="http://schemas.microsoft.com/office/powerpoint/2010/main" val="287413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" y="1029383"/>
            <a:ext cx="8229600" cy="857250"/>
          </a:xfrm>
        </p:spPr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" y="1723637"/>
            <a:ext cx="8229600" cy="24251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Determine if on-line delivery for in-person lab has advantages</a:t>
            </a:r>
          </a:p>
          <a:p>
            <a:pPr marL="400050" lvl="1" indent="0">
              <a:buNone/>
            </a:pPr>
            <a:r>
              <a:rPr lang="en-US" dirty="0"/>
              <a:t>Save paper</a:t>
            </a:r>
          </a:p>
          <a:p>
            <a:pPr marL="400050" lvl="1" indent="0">
              <a:buNone/>
            </a:pPr>
            <a:r>
              <a:rPr lang="en-US" dirty="0"/>
              <a:t>Quick and easy edits</a:t>
            </a:r>
          </a:p>
          <a:p>
            <a:pPr marL="400050" lvl="1" indent="0">
              <a:buNone/>
            </a:pPr>
            <a:r>
              <a:rPr lang="en-US" dirty="0"/>
              <a:t>Possibly immediate feed back for students</a:t>
            </a:r>
          </a:p>
          <a:p>
            <a:pPr marL="400050" lvl="1" indent="0">
              <a:buNone/>
            </a:pPr>
            <a:r>
              <a:rPr lang="en-US" dirty="0"/>
              <a:t>Migration to online only </a:t>
            </a:r>
            <a:r>
              <a:rPr lang="en-US"/>
              <a:t>laboratory course</a:t>
            </a:r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6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student reaction…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912" y="2639652"/>
            <a:ext cx="3838353" cy="17248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They are digital natives the should like this….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ollege teacher knows that &lt;strong&gt;students&lt;/strong&gt; are attached to their &lt;strong&gt;cell&lt;/strong&gt; &lt;strong&gt;phones&lt;/strong&gt;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879" y="2371059"/>
            <a:ext cx="3549215" cy="226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4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Physical Science for pre-service early childhood teachers</a:t>
            </a:r>
          </a:p>
          <a:p>
            <a:r>
              <a:rPr lang="en-US" dirty="0"/>
              <a:t>Take four course sequence in Physics, Chemistry, Biology and Earth Science </a:t>
            </a:r>
          </a:p>
          <a:p>
            <a:r>
              <a:rPr lang="en-US" dirty="0"/>
              <a:t>Recently changed to three of the four courses</a:t>
            </a:r>
          </a:p>
        </p:txBody>
      </p:sp>
    </p:spTree>
    <p:extLst>
      <p:ext uri="{BB962C8B-B14F-4D97-AF65-F5344CB8AC3E}">
        <p14:creationId xmlns:p14="http://schemas.microsoft.com/office/powerpoint/2010/main" val="255453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Linked Lecture lab </a:t>
            </a:r>
          </a:p>
          <a:p>
            <a:r>
              <a:rPr lang="en-US" dirty="0"/>
              <a:t>48 Students –  24 in each lab class</a:t>
            </a:r>
          </a:p>
          <a:p>
            <a:r>
              <a:rPr lang="en-US" dirty="0"/>
              <a:t>Very homogenous</a:t>
            </a:r>
          </a:p>
        </p:txBody>
      </p:sp>
    </p:spTree>
    <p:extLst>
      <p:ext uri="{BB962C8B-B14F-4D97-AF65-F5344CB8AC3E}">
        <p14:creationId xmlns:p14="http://schemas.microsoft.com/office/powerpoint/2010/main" val="319696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LMS used is D2L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Desire to Learn – provided by the state system. </a:t>
            </a:r>
          </a:p>
          <a:p>
            <a:r>
              <a:rPr lang="en-US" dirty="0"/>
              <a:t>We also have Moodle available</a:t>
            </a:r>
          </a:p>
          <a:p>
            <a:pPr lvl="1"/>
            <a:r>
              <a:rPr lang="en-US" dirty="0"/>
              <a:t>From previous experience, Moodle had a database feature, which was coinvent for student entered data.</a:t>
            </a:r>
          </a:p>
          <a:p>
            <a:pPr lvl="1"/>
            <a:r>
              <a:rPr lang="en-US" dirty="0"/>
              <a:t>This is lacking in D2L</a:t>
            </a:r>
          </a:p>
          <a:p>
            <a:pPr lvl="1"/>
            <a:r>
              <a:rPr lang="en-US" dirty="0"/>
              <a:t>Was encouraged to use D2L by support staff</a:t>
            </a:r>
          </a:p>
        </p:txBody>
      </p:sp>
    </p:spTree>
    <p:extLst>
      <p:ext uri="{BB962C8B-B14F-4D97-AF65-F5344CB8AC3E}">
        <p14:creationId xmlns:p14="http://schemas.microsoft.com/office/powerpoint/2010/main" val="202553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LMS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LMS cannot receive student data and manipulate the data to determine results</a:t>
            </a:r>
          </a:p>
          <a:p>
            <a:pPr marL="0" indent="0">
              <a:buNone/>
            </a:pPr>
            <a:r>
              <a:rPr lang="en-US" dirty="0"/>
              <a:t>No time  or resources to develop our own system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tar: 10 Points 3"/>
          <p:cNvSpPr/>
          <p:nvPr/>
        </p:nvSpPr>
        <p:spPr>
          <a:xfrm>
            <a:off x="5316280" y="4207835"/>
            <a:ext cx="3721395" cy="1871330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Big Problem</a:t>
            </a:r>
          </a:p>
        </p:txBody>
      </p:sp>
    </p:spTree>
    <p:extLst>
      <p:ext uri="{BB962C8B-B14F-4D97-AF65-F5344CB8AC3E}">
        <p14:creationId xmlns:p14="http://schemas.microsoft.com/office/powerpoint/2010/main" val="394354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8942"/>
            <a:ext cx="8229600" cy="1077893"/>
          </a:xfrm>
        </p:spPr>
        <p:txBody>
          <a:bodyPr>
            <a:noAutofit/>
          </a:bodyPr>
          <a:lstStyle/>
          <a:p>
            <a:r>
              <a:rPr lang="en-US" sz="3200" dirty="0"/>
              <a:t>Wrote some html for students to enter data</a:t>
            </a:r>
            <a:br>
              <a:rPr lang="en-US" sz="3200" dirty="0"/>
            </a:br>
            <a:r>
              <a:rPr lang="en-US" sz="3200" dirty="0"/>
              <a:t>LMS couldn’t process data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" y="2554822"/>
            <a:ext cx="3689033" cy="1990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068" y="2620963"/>
            <a:ext cx="3009900" cy="1924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233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013" y="1169581"/>
            <a:ext cx="8055935" cy="276509"/>
          </a:xfrm>
        </p:spPr>
        <p:txBody>
          <a:bodyPr>
            <a:normAutofit fontScale="90000"/>
          </a:bodyPr>
          <a:lstStyle/>
          <a:p>
            <a:r>
              <a:rPr lang="en-US" dirty="0"/>
              <a:t>Optics simulation – PhET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261816"/>
              </p:ext>
            </p:extLst>
          </p:nvPr>
        </p:nvGraphicFramePr>
        <p:xfrm>
          <a:off x="1204841" y="2103734"/>
          <a:ext cx="6797931" cy="228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3" imgW="5940848" imgH="2280625" progId="Word.Document.12">
                  <p:embed/>
                </p:oleObj>
              </mc:Choice>
              <mc:Fallback>
                <p:oleObj name="Document" r:id="rId3" imgW="5940848" imgH="22806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4841" y="2103734"/>
                        <a:ext cx="6797931" cy="228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3175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UP Colors">
      <a:dk1>
        <a:srgbClr val="292934"/>
      </a:dk1>
      <a:lt1>
        <a:srgbClr val="FFFFFF"/>
      </a:lt1>
      <a:dk2>
        <a:srgbClr val="9E1B32"/>
      </a:dk2>
      <a:lt2>
        <a:srgbClr val="A2A5A4"/>
      </a:lt2>
      <a:accent1>
        <a:srgbClr val="B65518"/>
      </a:accent1>
      <a:accent2>
        <a:srgbClr val="C99900"/>
      </a:accent2>
      <a:accent3>
        <a:srgbClr val="69993B"/>
      </a:accent3>
      <a:accent4>
        <a:srgbClr val="002878"/>
      </a:accent4>
      <a:accent5>
        <a:srgbClr val="431660"/>
      </a:accent5>
      <a:accent6>
        <a:srgbClr val="793141"/>
      </a:accent6>
      <a:hlink>
        <a:srgbClr val="384265"/>
      </a:hlink>
      <a:folHlink>
        <a:srgbClr val="7027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IUP 2013 Natural Sciences and Mathematics 16x9</Template>
  <TotalTime>124</TotalTime>
  <Words>439</Words>
  <Application>Microsoft Office PowerPoint</Application>
  <PresentationFormat>On-screen Show (16:9)</PresentationFormat>
  <Paragraphs>60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Document</vt:lpstr>
      <vt:lpstr>Replacing the Lab Manual with a Learning Management System in Physics Investigations for K-4 Pre-Service Teachers   </vt:lpstr>
      <vt:lpstr>Objective</vt:lpstr>
      <vt:lpstr>Potential student reaction…</vt:lpstr>
      <vt:lpstr>Subjects</vt:lpstr>
      <vt:lpstr>Specific group</vt:lpstr>
      <vt:lpstr>LMS used is D2L</vt:lpstr>
      <vt:lpstr>Problem with LMS</vt:lpstr>
      <vt:lpstr>Wrote some html for students to enter data LMS couldn’t process data</vt:lpstr>
      <vt:lpstr>Optics simulation – PhET </vt:lpstr>
      <vt:lpstr>Data table</vt:lpstr>
      <vt:lpstr>What did we learn?</vt:lpstr>
      <vt:lpstr>Students write more when keyboarding</vt:lpstr>
      <vt:lpstr>Results</vt:lpstr>
      <vt:lpstr>Student Reaction</vt:lpstr>
      <vt:lpstr>What did we learn?</vt:lpstr>
    </vt:vector>
  </TitlesOfParts>
  <Company>Indiana University of Pennsylvania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Replacing the Lab Manual with a Learning Management System in Physics Investigations for K-4 Pre-Service Teachers</dc:title>
  <dc:creator>Stanley Sobolewski</dc:creator>
  <cp:lastModifiedBy>Stanley Sobolewski</cp:lastModifiedBy>
  <cp:revision>15</cp:revision>
  <dcterms:created xsi:type="dcterms:W3CDTF">2017-02-14T20:46:43Z</dcterms:created>
  <dcterms:modified xsi:type="dcterms:W3CDTF">2017-02-19T13:55:28Z</dcterms:modified>
</cp:coreProperties>
</file>